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6" r:id="rId32"/>
    <p:sldId id="317" r:id="rId33"/>
    <p:sldId id="315" r:id="rId34"/>
    <p:sldId id="318" r:id="rId35"/>
    <p:sldId id="319" r:id="rId36"/>
    <p:sldId id="320" r:id="rId37"/>
    <p:sldId id="321" r:id="rId38"/>
    <p:sldId id="324" r:id="rId39"/>
    <p:sldId id="322" r:id="rId40"/>
    <p:sldId id="323"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119075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508108A-9FB4-4C32-9828-3CEF162B5B2A}" type="datetimeFigureOut">
              <a:rPr lang="tr-TR" smtClean="0"/>
              <a:pPr/>
              <a:t>8.12.2020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28078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997446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49069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357187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120790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739426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100284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136352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159682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79498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508108A-9FB4-4C32-9828-3CEF162B5B2A}" type="datetimeFigureOut">
              <a:rPr lang="tr-TR" smtClean="0"/>
              <a:pPr/>
              <a:t>8.12.2020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3785038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508108A-9FB4-4C32-9828-3CEF162B5B2A}" type="datetimeFigureOut">
              <a:rPr lang="tr-TR" smtClean="0"/>
              <a:pPr/>
              <a:t>8.12.2020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195534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281973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368473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A508108A-9FB4-4C32-9828-3CEF162B5B2A}" type="datetimeFigureOut">
              <a:rPr lang="tr-TR" smtClean="0"/>
              <a:pPr/>
              <a:t>8.12.2020</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371759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508108A-9FB4-4C32-9828-3CEF162B5B2A}" type="datetimeFigureOut">
              <a:rPr lang="tr-TR" smtClean="0"/>
              <a:pPr/>
              <a:t>8.12.2020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57B126-B6C9-4A8C-8173-A6B35231C99B}" type="slidenum">
              <a:rPr lang="tr-TR" smtClean="0"/>
              <a:pPr/>
              <a:t>‹#›</a:t>
            </a:fld>
            <a:endParaRPr lang="tr-TR"/>
          </a:p>
        </p:txBody>
      </p:sp>
    </p:spTree>
    <p:extLst>
      <p:ext uri="{BB962C8B-B14F-4D97-AF65-F5344CB8AC3E}">
        <p14:creationId xmlns:p14="http://schemas.microsoft.com/office/powerpoint/2010/main" val="139279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508108A-9FB4-4C32-9828-3CEF162B5B2A}" type="datetimeFigureOut">
              <a:rPr lang="tr-TR" smtClean="0"/>
              <a:pPr/>
              <a:t>8.12.2020</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1157B126-B6C9-4A8C-8173-A6B35231C99B}" type="slidenum">
              <a:rPr lang="tr-TR" smtClean="0"/>
              <a:pPr/>
              <a:t>‹#›</a:t>
            </a:fld>
            <a:endParaRPr lang="tr-TR"/>
          </a:p>
        </p:txBody>
      </p:sp>
    </p:spTree>
    <p:extLst>
      <p:ext uri="{BB962C8B-B14F-4D97-AF65-F5344CB8AC3E}">
        <p14:creationId xmlns:p14="http://schemas.microsoft.com/office/powerpoint/2010/main" val="353187894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ctr"/>
            <a:r>
              <a:rPr lang="tr-TR" dirty="0" smtClean="0"/>
              <a:t>2021 YKS SÜRECİ</a:t>
            </a:r>
            <a:endParaRPr lang="tr-TR" dirty="0"/>
          </a:p>
        </p:txBody>
      </p:sp>
      <p:sp>
        <p:nvSpPr>
          <p:cNvPr id="3" name="2 Alt Başlık"/>
          <p:cNvSpPr>
            <a:spLocks noGrp="1"/>
          </p:cNvSpPr>
          <p:nvPr>
            <p:ph type="subTitle" idx="1"/>
          </p:nvPr>
        </p:nvSpPr>
        <p:spPr/>
        <p:txBody>
          <a:bodyPr/>
          <a:lstStyle/>
          <a:p>
            <a:pPr algn="ctr"/>
            <a:r>
              <a:rPr lang="tr-TR" b="1" dirty="0" smtClean="0">
                <a:solidFill>
                  <a:srgbClr val="FF0000"/>
                </a:solidFill>
              </a:rPr>
              <a:t>Metin ÖZAY</a:t>
            </a:r>
          </a:p>
          <a:p>
            <a:pPr algn="ctr"/>
            <a:r>
              <a:rPr lang="tr-TR" b="1" dirty="0" err="1" smtClean="0">
                <a:solidFill>
                  <a:srgbClr val="FF0000"/>
                </a:solidFill>
              </a:rPr>
              <a:t>Uzm</a:t>
            </a:r>
            <a:r>
              <a:rPr lang="tr-TR" b="1" dirty="0" smtClean="0">
                <a:solidFill>
                  <a:srgbClr val="FF0000"/>
                </a:solidFill>
              </a:rPr>
              <a:t>.Psikolojik Danışman &amp; İletişim Eğitmeni</a:t>
            </a:r>
          </a:p>
          <a:p>
            <a:pPr algn="ctr"/>
            <a:endParaRPr lang="tr-TR"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Ağırlıklı Puanların Hesaplanabilmesi İçin Hangi Testlerden En Az Kaç Ham Puan Almak Gerekir?</a:t>
            </a:r>
            <a:endParaRPr lang="tr-TR" sz="3200" dirty="0"/>
          </a:p>
        </p:txBody>
      </p:sp>
      <p:sp>
        <p:nvSpPr>
          <p:cNvPr id="3" name="2 İçerik Yer Tutucusu"/>
          <p:cNvSpPr>
            <a:spLocks noGrp="1"/>
          </p:cNvSpPr>
          <p:nvPr>
            <p:ph idx="1"/>
          </p:nvPr>
        </p:nvSpPr>
        <p:spPr>
          <a:xfrm>
            <a:off x="428596" y="1643050"/>
            <a:ext cx="8229600" cy="4525963"/>
          </a:xfrm>
        </p:spPr>
        <p:txBody>
          <a:bodyPr>
            <a:normAutofit/>
          </a:bodyPr>
          <a:lstStyle/>
          <a:p>
            <a:r>
              <a:rPr lang="tr-TR" dirty="0" smtClean="0">
                <a:solidFill>
                  <a:srgbClr val="FF0000"/>
                </a:solidFill>
              </a:rPr>
              <a:t>AYT-EA Puan türü hesaplanabilmesi için:</a:t>
            </a:r>
          </a:p>
          <a:p>
            <a:r>
              <a:rPr lang="tr-TR" dirty="0" smtClean="0"/>
              <a:t>TYT:Türkçe+Mat testlerinden en az 0,5 + Matematik  ve Türk dili ve </a:t>
            </a:r>
            <a:r>
              <a:rPr lang="tr-TR" dirty="0" err="1" smtClean="0"/>
              <a:t>Edb</a:t>
            </a:r>
            <a:r>
              <a:rPr lang="tr-TR" dirty="0" smtClean="0"/>
              <a:t>.-Sosyal Bilimler-1 testinden en az 0,5 ham puan almak gerekir.</a:t>
            </a:r>
          </a:p>
          <a:p>
            <a:endParaRPr lang="tr-TR" dirty="0" smtClean="0"/>
          </a:p>
          <a:p>
            <a:r>
              <a:rPr lang="tr-TR" dirty="0" smtClean="0">
                <a:solidFill>
                  <a:srgbClr val="FF0000"/>
                </a:solidFill>
              </a:rPr>
              <a:t>AYT-SÖZ Puan türü hesaplanabilmesi için:</a:t>
            </a:r>
          </a:p>
          <a:p>
            <a:r>
              <a:rPr lang="tr-TR" dirty="0" smtClean="0"/>
              <a:t>TYT:Türkçe+Mat testlerinden en az 0,5 +Türk dili ve </a:t>
            </a:r>
            <a:r>
              <a:rPr lang="tr-TR" dirty="0" err="1" smtClean="0"/>
              <a:t>Edb</a:t>
            </a:r>
            <a:r>
              <a:rPr lang="tr-TR" dirty="0" smtClean="0"/>
              <a:t>.-Sosyal Bilimler-1  ve Sosyal Bilimler testi-2 testlerinden en az 0,5 ham puan almak gerekir.</a:t>
            </a:r>
          </a:p>
          <a:p>
            <a:endParaRPr lang="tr-TR" dirty="0" smtClean="0">
              <a:solidFill>
                <a:srgbClr val="FF0000"/>
              </a:solidFill>
            </a:endParaRP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Ağırlıklı Puanların Hesaplanabilmesi İçin Hangi Testlerden En Az Kaç Ham Puan Almak Gerekir?</a:t>
            </a:r>
            <a:endParaRPr lang="tr-TR" sz="3200" dirty="0"/>
          </a:p>
        </p:txBody>
      </p:sp>
      <p:sp>
        <p:nvSpPr>
          <p:cNvPr id="3" name="2 İçerik Yer Tutucusu"/>
          <p:cNvSpPr>
            <a:spLocks noGrp="1"/>
          </p:cNvSpPr>
          <p:nvPr>
            <p:ph idx="1"/>
          </p:nvPr>
        </p:nvSpPr>
        <p:spPr/>
        <p:txBody>
          <a:bodyPr/>
          <a:lstStyle/>
          <a:p>
            <a:r>
              <a:rPr lang="tr-TR" dirty="0" smtClean="0">
                <a:solidFill>
                  <a:srgbClr val="FF0000"/>
                </a:solidFill>
              </a:rPr>
              <a:t>AYT-DİL Puan türü hesaplanabilmesi için:</a:t>
            </a:r>
          </a:p>
          <a:p>
            <a:r>
              <a:rPr lang="tr-TR" dirty="0" smtClean="0"/>
              <a:t>TYT:Türkçe+Mat testlerinden en az 0,5</a:t>
            </a:r>
          </a:p>
          <a:p>
            <a:pPr>
              <a:buNone/>
            </a:pPr>
            <a:r>
              <a:rPr lang="tr-TR" dirty="0" smtClean="0"/>
              <a:t> + Yabancı dil testinden en az 0,5 ham puan almak gerekir.</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YKS SAY Puan Türünün Hesaplanmasında Testlerin Ağırlıkları (%)</a:t>
            </a:r>
            <a:endParaRPr lang="tr-TR" sz="3200" dirty="0"/>
          </a:p>
        </p:txBody>
      </p:sp>
      <p:sp>
        <p:nvSpPr>
          <p:cNvPr id="3" name="2 İçerik Yer Tutucusu"/>
          <p:cNvSpPr>
            <a:spLocks noGrp="1"/>
          </p:cNvSpPr>
          <p:nvPr>
            <p:ph idx="1"/>
          </p:nvPr>
        </p:nvSpPr>
        <p:spPr/>
        <p:txBody>
          <a:bodyPr/>
          <a:lstStyle/>
          <a:p>
            <a:r>
              <a:rPr lang="tr-TR" dirty="0" smtClean="0"/>
              <a:t>TYT:%40</a:t>
            </a:r>
          </a:p>
          <a:p>
            <a:r>
              <a:rPr lang="tr-TR" dirty="0" smtClean="0"/>
              <a:t>Mat:%30</a:t>
            </a:r>
          </a:p>
          <a:p>
            <a:r>
              <a:rPr lang="tr-TR" dirty="0" smtClean="0"/>
              <a:t>Fizik:%10</a:t>
            </a:r>
          </a:p>
          <a:p>
            <a:r>
              <a:rPr lang="tr-TR" dirty="0" smtClean="0"/>
              <a:t>Kimya:%10</a:t>
            </a:r>
          </a:p>
          <a:p>
            <a:r>
              <a:rPr lang="tr-TR" dirty="0" smtClean="0"/>
              <a:t>Biyoloji:%10</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YKS EA Puan Türünün Hesaplanmasında Testlerin Ağırlıkları (%)</a:t>
            </a:r>
            <a:endParaRPr lang="tr-TR" sz="3200" dirty="0"/>
          </a:p>
        </p:txBody>
      </p:sp>
      <p:sp>
        <p:nvSpPr>
          <p:cNvPr id="3" name="2 İçerik Yer Tutucusu"/>
          <p:cNvSpPr>
            <a:spLocks noGrp="1"/>
          </p:cNvSpPr>
          <p:nvPr>
            <p:ph idx="1"/>
          </p:nvPr>
        </p:nvSpPr>
        <p:spPr/>
        <p:txBody>
          <a:bodyPr/>
          <a:lstStyle/>
          <a:p>
            <a:r>
              <a:rPr lang="tr-TR" dirty="0" smtClean="0"/>
              <a:t>TYT:%40</a:t>
            </a:r>
          </a:p>
          <a:p>
            <a:r>
              <a:rPr lang="tr-TR" dirty="0" smtClean="0"/>
              <a:t>Matematik:% 30</a:t>
            </a:r>
          </a:p>
          <a:p>
            <a:r>
              <a:rPr lang="tr-TR" dirty="0" smtClean="0"/>
              <a:t>      Türkçe:% 18</a:t>
            </a:r>
          </a:p>
          <a:p>
            <a:r>
              <a:rPr lang="tr-TR" dirty="0" smtClean="0"/>
              <a:t>      Tarih-1:% 7</a:t>
            </a:r>
          </a:p>
          <a:p>
            <a:r>
              <a:rPr lang="tr-TR" dirty="0" smtClean="0"/>
              <a:t>Coğrafya-1:% 5</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YKS SÖZ Puan Türünün Hesaplanmasında Testlerin Ağırlıkları (%)</a:t>
            </a:r>
            <a:endParaRPr lang="tr-TR" sz="3200" dirty="0"/>
          </a:p>
        </p:txBody>
      </p:sp>
      <p:sp>
        <p:nvSpPr>
          <p:cNvPr id="3" name="2 İçerik Yer Tutucusu"/>
          <p:cNvSpPr>
            <a:spLocks noGrp="1"/>
          </p:cNvSpPr>
          <p:nvPr>
            <p:ph idx="1"/>
          </p:nvPr>
        </p:nvSpPr>
        <p:spPr/>
        <p:txBody>
          <a:bodyPr>
            <a:normAutofit/>
          </a:bodyPr>
          <a:lstStyle/>
          <a:p>
            <a:r>
              <a:rPr lang="tr-TR" dirty="0" smtClean="0"/>
              <a:t>             TYT:%40</a:t>
            </a:r>
          </a:p>
          <a:p>
            <a:r>
              <a:rPr lang="tr-TR" dirty="0" smtClean="0"/>
              <a:t>  T.Dili </a:t>
            </a:r>
            <a:r>
              <a:rPr lang="tr-TR" dirty="0" err="1" smtClean="0"/>
              <a:t>Edb</a:t>
            </a:r>
            <a:r>
              <a:rPr lang="tr-TR" dirty="0" smtClean="0"/>
              <a:t>.:%18</a:t>
            </a:r>
          </a:p>
          <a:p>
            <a:r>
              <a:rPr lang="tr-TR" dirty="0" smtClean="0"/>
              <a:t>       Tarih-1:% 7</a:t>
            </a:r>
          </a:p>
          <a:p>
            <a:r>
              <a:rPr lang="tr-TR" dirty="0" smtClean="0"/>
              <a:t>Coğrafya-1:% 5</a:t>
            </a:r>
          </a:p>
          <a:p>
            <a:r>
              <a:rPr lang="tr-TR" dirty="0" smtClean="0"/>
              <a:t>       Tarih-2:% 8</a:t>
            </a:r>
          </a:p>
          <a:p>
            <a:r>
              <a:rPr lang="tr-TR" dirty="0" smtClean="0"/>
              <a:t>Coğrafya-2:% 8</a:t>
            </a:r>
          </a:p>
          <a:p>
            <a:r>
              <a:rPr lang="tr-TR" dirty="0" smtClean="0"/>
              <a:t>       Felsefe:% 9</a:t>
            </a:r>
          </a:p>
          <a:p>
            <a:r>
              <a:rPr lang="tr-TR" dirty="0" smtClean="0"/>
              <a:t>Din Kültürü:% 5</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YKS DİL Puan Türünün Hesaplanmasında Testlerin Ağırlıkları (%)</a:t>
            </a:r>
            <a:endParaRPr lang="tr-TR" sz="3200" dirty="0"/>
          </a:p>
        </p:txBody>
      </p:sp>
      <p:sp>
        <p:nvSpPr>
          <p:cNvPr id="3" name="2 İçerik Yer Tutucusu"/>
          <p:cNvSpPr>
            <a:spLocks noGrp="1"/>
          </p:cNvSpPr>
          <p:nvPr>
            <p:ph idx="1"/>
          </p:nvPr>
        </p:nvSpPr>
        <p:spPr/>
        <p:txBody>
          <a:bodyPr/>
          <a:lstStyle/>
          <a:p>
            <a:r>
              <a:rPr lang="tr-TR" dirty="0" smtClean="0"/>
              <a:t>TYT:% 40</a:t>
            </a:r>
          </a:p>
          <a:p>
            <a:r>
              <a:rPr lang="tr-TR" dirty="0" smtClean="0"/>
              <a:t>Dil.% 60</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sz="3100" dirty="0" smtClean="0"/>
              <a:t>Yükseköğretim Programlarına Başvurabilmek İçin En Az Kaç Puan Almak Gerekir</a:t>
            </a:r>
            <a:r>
              <a:rPr lang="tr-TR" dirty="0" smtClean="0"/>
              <a:t>?</a:t>
            </a:r>
            <a:endParaRPr lang="tr-TR" dirty="0"/>
          </a:p>
        </p:txBody>
      </p:sp>
      <p:sp>
        <p:nvSpPr>
          <p:cNvPr id="3" name="2 İçerik Yer Tutucusu"/>
          <p:cNvSpPr>
            <a:spLocks noGrp="1"/>
          </p:cNvSpPr>
          <p:nvPr>
            <p:ph idx="1"/>
          </p:nvPr>
        </p:nvSpPr>
        <p:spPr/>
        <p:txBody>
          <a:bodyPr>
            <a:normAutofit/>
          </a:bodyPr>
          <a:lstStyle/>
          <a:p>
            <a:r>
              <a:rPr lang="tr-TR" dirty="0" smtClean="0"/>
              <a:t>Ön lisans programlarını tercih edebilmek için TYT En az 150 puan</a:t>
            </a:r>
          </a:p>
          <a:p>
            <a:r>
              <a:rPr lang="tr-TR" dirty="0" smtClean="0"/>
              <a:t>Özel yetenek gerektiren lisans programlarına ön kayıt yaptırabilmek için (Devlet </a:t>
            </a:r>
            <a:r>
              <a:rPr lang="tr-TR" dirty="0" err="1" smtClean="0"/>
              <a:t>Konservatuvarlarının</a:t>
            </a:r>
            <a:r>
              <a:rPr lang="tr-TR" dirty="0" smtClean="0"/>
              <a:t>/</a:t>
            </a:r>
            <a:r>
              <a:rPr lang="tr-TR" dirty="0" err="1" smtClean="0"/>
              <a:t>Konservatuvarların</a:t>
            </a:r>
            <a:r>
              <a:rPr lang="tr-TR" dirty="0" smtClean="0"/>
              <a:t> lise devresi mezunlarının </a:t>
            </a:r>
            <a:r>
              <a:rPr lang="tr-TR" dirty="0" err="1" smtClean="0"/>
              <a:t>Konservatuvarların</a:t>
            </a:r>
            <a:r>
              <a:rPr lang="tr-TR" dirty="0" smtClean="0"/>
              <a:t> lisans devresine yerleştirilmesinde merkezî sınav puanı aranmaz.) TYT En az 150 puan</a:t>
            </a:r>
          </a:p>
          <a:p>
            <a:r>
              <a:rPr lang="tr-TR" dirty="0" smtClean="0"/>
              <a:t>Merkezi yerleştirme yapılan lisans programlarını tercih edebilmek için İlgili puan türünde En az 180 puan</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2800" dirty="0" smtClean="0"/>
              <a:t>Hukuk, Mimarlık, Mühendislik, Tıp, Öğretmenlik Programlarına Başvurabilmek İçin En Düşük Başarı Sırası Nedir? </a:t>
            </a:r>
            <a:endParaRPr lang="tr-TR" sz="2800" dirty="0"/>
          </a:p>
        </p:txBody>
      </p:sp>
      <p:sp>
        <p:nvSpPr>
          <p:cNvPr id="3" name="2 İçerik Yer Tutucusu"/>
          <p:cNvSpPr>
            <a:spLocks noGrp="1"/>
          </p:cNvSpPr>
          <p:nvPr>
            <p:ph idx="1"/>
          </p:nvPr>
        </p:nvSpPr>
        <p:spPr/>
        <p:txBody>
          <a:bodyPr>
            <a:normAutofit/>
          </a:bodyPr>
          <a:lstStyle/>
          <a:p>
            <a:r>
              <a:rPr lang="tr-TR" dirty="0" smtClean="0"/>
              <a:t>Hukuk programlarına yerleştirme işlemlerinde EA En düşük 125 bininci (125.000)</a:t>
            </a:r>
          </a:p>
          <a:p>
            <a:r>
              <a:rPr lang="tr-TR" dirty="0" smtClean="0"/>
              <a:t>Mühendislik programlarına yerleştirme işlemlerinde (Orman, Ziraat, Su Ürünleri Fakülteleri programları ile Ağaç İşleri Endüstri Mühendisliği programları hariç; Ziraat Fakültelerinin Gıda Mühendisliği programları dâhil) </a:t>
            </a:r>
          </a:p>
          <a:p>
            <a:r>
              <a:rPr lang="tr-TR" dirty="0" smtClean="0"/>
              <a:t>SAY En düşük 300 bininci (300.000)</a:t>
            </a:r>
          </a:p>
          <a:p>
            <a:r>
              <a:rPr lang="tr-TR" dirty="0" smtClean="0"/>
              <a:t>Mimarlık programlarına yerleştirme işlemlerinde SAY En düşük 250 bininci (250.000) </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Tıp, Öğretmenlik Programlarına Başvurabilmek İçin En Düşük Başarı Sırası Nedir?</a:t>
            </a:r>
            <a:endParaRPr lang="tr-TR" sz="3200" dirty="0"/>
          </a:p>
        </p:txBody>
      </p:sp>
      <p:sp>
        <p:nvSpPr>
          <p:cNvPr id="3" name="2 İçerik Yer Tutucusu"/>
          <p:cNvSpPr>
            <a:spLocks noGrp="1"/>
          </p:cNvSpPr>
          <p:nvPr>
            <p:ph idx="1"/>
          </p:nvPr>
        </p:nvSpPr>
        <p:spPr/>
        <p:txBody>
          <a:bodyPr/>
          <a:lstStyle/>
          <a:p>
            <a:r>
              <a:rPr lang="tr-TR" dirty="0" smtClean="0"/>
              <a:t>Tıp programlarına yerleştirme işlemlerinde SAY En düşük 50 bininci (50.000) </a:t>
            </a:r>
          </a:p>
          <a:p>
            <a:r>
              <a:rPr lang="tr-TR" dirty="0"/>
              <a:t>Eczacılık programlarına yerleştirme işlemlerinde SAY En düşük 100 bininci (100.000</a:t>
            </a:r>
            <a:r>
              <a:rPr lang="tr-TR" dirty="0" smtClean="0"/>
              <a:t>)</a:t>
            </a:r>
          </a:p>
          <a:p>
            <a:r>
              <a:rPr lang="tr-TR" dirty="0"/>
              <a:t>Diş Hekimliği programlarına yerleştirme işlemlerinde SAY En düşük 80 bininci (80.000)</a:t>
            </a:r>
            <a:endParaRPr lang="tr-TR" dirty="0" smtClean="0"/>
          </a:p>
          <a:p>
            <a:r>
              <a:rPr lang="tr-TR" dirty="0" smtClean="0"/>
              <a:t>Öğretmenlik programlarına yerleştirme işlemlerinde (Rehberlik ve Psikolojik Danışmanlık programı dâhil) İlgili Puan Türünde En düşük 300 bininci (300.000)</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ADAYLAR SINAVA GİRERKEN NELERİ YANINDA BULUNDURMAK ZORUNDADIR?</a:t>
            </a:r>
            <a:endParaRPr lang="tr-TR" sz="3200" dirty="0"/>
          </a:p>
        </p:txBody>
      </p:sp>
      <p:sp>
        <p:nvSpPr>
          <p:cNvPr id="3" name="2 İçerik Yer Tutucusu"/>
          <p:cNvSpPr>
            <a:spLocks noGrp="1"/>
          </p:cNvSpPr>
          <p:nvPr>
            <p:ph idx="1"/>
          </p:nvPr>
        </p:nvSpPr>
        <p:spPr/>
        <p:txBody>
          <a:bodyPr>
            <a:normAutofit/>
          </a:bodyPr>
          <a:lstStyle/>
          <a:p>
            <a:r>
              <a:rPr lang="tr-TR" dirty="0" smtClean="0">
                <a:solidFill>
                  <a:srgbClr val="FF0000"/>
                </a:solidFill>
              </a:rPr>
              <a:t>SINAVA GİRİŞ BELGESİ</a:t>
            </a:r>
            <a:r>
              <a:rPr lang="tr-TR" dirty="0" smtClean="0"/>
              <a:t>: Adaylar, Sınava Giriş Belgelerini, T.C. Kimlik Numaraları ve şifreleri ile ÖSYM’nin https://ais.osym.gov.tr internet adresinden sınav tarihinin yaklaşık 10 gün öncesinden başlamak üzere 16 edinebileceklerdir. Belgenin üzerinde adayın sınava gireceği merkez, bina, salon bilgileri ile fotoğrafı yer alacaktır.</a:t>
            </a:r>
          </a:p>
          <a:p>
            <a:r>
              <a:rPr lang="tr-TR" dirty="0" smtClean="0">
                <a:solidFill>
                  <a:srgbClr val="FF0000"/>
                </a:solidFill>
              </a:rPr>
              <a:t>Nüfus cüzdanı veya T.C. Kimlik Kartı veya geçerlilik süresi dolmamış pasaport</a:t>
            </a:r>
          </a:p>
          <a:p>
            <a:r>
              <a:rPr lang="tr-TR" dirty="0" smtClean="0"/>
              <a:t>“</a:t>
            </a:r>
            <a:r>
              <a:rPr lang="tr-TR" dirty="0" smtClean="0">
                <a:solidFill>
                  <a:srgbClr val="FF0000"/>
                </a:solidFill>
              </a:rPr>
              <a:t>Geçici Kimlik Belgesi”nin aslı</a:t>
            </a:r>
            <a:endParaRPr lang="tr-T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SINAVDA HANGİ TESTLER YER ALACAKTIR?</a:t>
            </a:r>
            <a:endParaRPr lang="tr-TR" sz="3200" dirty="0"/>
          </a:p>
        </p:txBody>
      </p:sp>
      <p:sp>
        <p:nvSpPr>
          <p:cNvPr id="3" name="2 İçerik Yer Tutucusu"/>
          <p:cNvSpPr>
            <a:spLocks noGrp="1"/>
          </p:cNvSpPr>
          <p:nvPr>
            <p:ph idx="1"/>
          </p:nvPr>
        </p:nvSpPr>
        <p:spPr/>
        <p:txBody>
          <a:bodyPr>
            <a:normAutofit/>
          </a:bodyPr>
          <a:lstStyle/>
          <a:p>
            <a:r>
              <a:rPr lang="tr-TR" dirty="0" smtClean="0">
                <a:solidFill>
                  <a:srgbClr val="FF0000"/>
                </a:solidFill>
              </a:rPr>
              <a:t> Türkçe Testi</a:t>
            </a:r>
            <a:r>
              <a:rPr lang="tr-TR" dirty="0" smtClean="0"/>
              <a:t>: Türkçeyi doğru kullanma, okuduğunu anlama ve yorumlama, kelime hazinesi, temel cümle bilgisi ve imla kurallarını kullanma becerilerini ölçmeye yönelik sorular</a:t>
            </a:r>
          </a:p>
          <a:p>
            <a:r>
              <a:rPr lang="tr-TR" dirty="0" smtClean="0">
                <a:solidFill>
                  <a:srgbClr val="00B0F0"/>
                </a:solidFill>
              </a:rPr>
              <a:t>Soru Sayısı:40 </a:t>
            </a:r>
          </a:p>
          <a:p>
            <a:r>
              <a:rPr lang="tr-TR" dirty="0" smtClean="0">
                <a:solidFill>
                  <a:srgbClr val="FF0000"/>
                </a:solidFill>
              </a:rPr>
              <a:t>Sosyal Bilimler Testi: </a:t>
            </a:r>
            <a:r>
              <a:rPr lang="tr-TR" dirty="0" smtClean="0"/>
              <a:t>Tarih, Coğrafya, Din Kültürü ve Ahlak Bilgisi, Felsefe alanlarındaki temel kavram ve ilkeleri kullanma becerilerini ölçmeye yönelik sorular Tarih Coğrafya Felsefe Din Kültürü ve Ahlak Bilgisi (veya ilave Felsefe soruları)</a:t>
            </a:r>
          </a:p>
          <a:p>
            <a:r>
              <a:rPr lang="tr-TR" dirty="0" smtClean="0">
                <a:solidFill>
                  <a:srgbClr val="00B0F0"/>
                </a:solidFill>
              </a:rPr>
              <a:t>Soru Sayısı:5+5+5+5:20</a:t>
            </a:r>
            <a:endParaRPr lang="tr-TR" dirty="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ADAYLAR SINAVA GİRERKEN KİMLİK YERİNE </a:t>
            </a:r>
            <a:r>
              <a:rPr lang="tr-TR" sz="2800" b="1" u="sng" dirty="0" smtClean="0"/>
              <a:t>GEÇMEYEN</a:t>
            </a:r>
            <a:r>
              <a:rPr lang="tr-TR" sz="2800" dirty="0" smtClean="0"/>
              <a:t> BELGELER</a:t>
            </a:r>
            <a:endParaRPr lang="tr-TR" sz="2800" dirty="0"/>
          </a:p>
        </p:txBody>
      </p:sp>
      <p:sp>
        <p:nvSpPr>
          <p:cNvPr id="3" name="2 İçerik Yer Tutucusu"/>
          <p:cNvSpPr>
            <a:spLocks noGrp="1"/>
          </p:cNvSpPr>
          <p:nvPr>
            <p:ph idx="1"/>
          </p:nvPr>
        </p:nvSpPr>
        <p:spPr/>
        <p:txBody>
          <a:bodyPr/>
          <a:lstStyle/>
          <a:p>
            <a:r>
              <a:rPr lang="tr-TR" dirty="0" smtClean="0"/>
              <a:t> Sürücü belgesi, </a:t>
            </a:r>
          </a:p>
          <a:p>
            <a:r>
              <a:rPr lang="tr-TR" dirty="0" smtClean="0"/>
              <a:t>Meslek kimlik kartları vb. diğer tüm belgeler, sınava giriş için geçerli kimlik belgesi olarak kabul </a:t>
            </a:r>
            <a:r>
              <a:rPr lang="tr-TR" smtClean="0"/>
              <a:t>edilmeyecektir </a:t>
            </a:r>
          </a:p>
          <a:p>
            <a:r>
              <a:rPr lang="tr-TR" smtClean="0"/>
              <a:t>Evlilik </a:t>
            </a:r>
            <a:r>
              <a:rPr lang="tr-TR" dirty="0" smtClean="0"/>
              <a:t>cüzdanı da </a:t>
            </a:r>
            <a:r>
              <a:rPr lang="tr-TR" smtClean="0"/>
              <a:t>kabul edilmeyecektir.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dirty="0" smtClean="0"/>
              <a:t>SINAVA GİRERKEN ADAYIN YANINDA BULUNDURMASI YASAK OLAN ARAÇ GEREÇ VE EŞYALAR NELERDİR?-1</a:t>
            </a:r>
            <a:endParaRPr lang="tr-TR" sz="2400" dirty="0"/>
          </a:p>
        </p:txBody>
      </p:sp>
      <p:sp>
        <p:nvSpPr>
          <p:cNvPr id="3" name="2 İçerik Yer Tutucusu"/>
          <p:cNvSpPr>
            <a:spLocks noGrp="1"/>
          </p:cNvSpPr>
          <p:nvPr>
            <p:ph idx="1"/>
          </p:nvPr>
        </p:nvSpPr>
        <p:spPr/>
        <p:txBody>
          <a:bodyPr>
            <a:normAutofit lnSpcReduction="10000"/>
          </a:bodyPr>
          <a:lstStyle/>
          <a:p>
            <a:r>
              <a:rPr lang="tr-TR" dirty="0" smtClean="0"/>
              <a:t> Çanta, cüzdan, cep telefonu, saat (kol saati ve her türlü saat), kablosuz iletişim sağlayan </a:t>
            </a:r>
            <a:r>
              <a:rPr lang="tr-TR" dirty="0" err="1" smtClean="0"/>
              <a:t>bluetooth</a:t>
            </a:r>
            <a:r>
              <a:rPr lang="tr-TR" dirty="0" smtClean="0"/>
              <a:t> vb. cihazlarla; kulaklık, kolye, küpe, yüzük (alyans hariç), bilezik, broş ve diğer takılarla; anahtarlık, her türlü araç anahtarı, plastik ve metal içerikli eşyalarla (başörtü için kullanılan boncuklu/boncuksuz toplu iğne, metal para, anahtarlıksız basit ev anahtarı, ulaşım kartı, basit tokalı kemer, basit tel toka ve basit </a:t>
            </a:r>
            <a:r>
              <a:rPr lang="tr-TR" dirty="0" err="1" smtClean="0"/>
              <a:t>piercing</a:t>
            </a:r>
            <a:r>
              <a:rPr lang="tr-TR" dirty="0" smtClean="0"/>
              <a:t> hariç), her türlü elektronik/mekanik cihazla ve çağrı cihazı, telsiz, fotoğraf makinesi vb. araçlarla, her türlü plastik ve güneş gözlüğü dâhil cam eşyayla (şeffaf/numaralı gözlük hariç), banka/kredi kartı vb. kartlarla</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200" dirty="0" smtClean="0"/>
              <a:t>SINAVA GİRERKEN ADAYIN YANINDA BULUNDURMASI YASAK OLAN ARAÇ GEREÇ VE EŞYALAR NELERDİR-2</a:t>
            </a:r>
            <a:endParaRPr lang="tr-TR" sz="3200" dirty="0"/>
          </a:p>
        </p:txBody>
      </p:sp>
      <p:sp>
        <p:nvSpPr>
          <p:cNvPr id="3" name="2 İçerik Yer Tutucusu"/>
          <p:cNvSpPr>
            <a:spLocks noGrp="1"/>
          </p:cNvSpPr>
          <p:nvPr>
            <p:ph idx="1"/>
          </p:nvPr>
        </p:nvSpPr>
        <p:spPr/>
        <p:txBody>
          <a:bodyPr>
            <a:normAutofit fontScale="77500" lnSpcReduction="20000"/>
          </a:bodyPr>
          <a:lstStyle/>
          <a:p>
            <a:r>
              <a:rPr lang="tr-TR" dirty="0" smtClean="0"/>
              <a:t>Cep bilgisayarı, saat, sözlük işlevi olan elektronik aygıt, hesap makinesi vb. her türlü bilgisayar özelliği bulunan cihazlarla, </a:t>
            </a:r>
          </a:p>
          <a:p>
            <a:r>
              <a:rPr lang="tr-TR" dirty="0" smtClean="0"/>
              <a:t>Her türlü delici ve kesici alet, ateşli silah ve benzeri teçhizatla, </a:t>
            </a:r>
          </a:p>
          <a:p>
            <a:r>
              <a:rPr lang="tr-TR" dirty="0" smtClean="0"/>
              <a:t>Kalem, silgi, kalemtıraş, her türlü müsvedde kâğıdı, defter, kitap, ders notu, sözlük, dergi, gazete vb. yayınlar, pergel, açıölçer, cetvel, hesap makinesi vb. araçlarla, </a:t>
            </a:r>
          </a:p>
          <a:p>
            <a:r>
              <a:rPr lang="tr-TR" dirty="0" smtClean="0"/>
              <a:t>Şeffaf pet şişe içerisinde bandajı çıkarılmış su hariç içecek, yiyecek vb. gıda/tüketim maddeleriyle,</a:t>
            </a:r>
          </a:p>
          <a:p>
            <a:r>
              <a:rPr lang="tr-TR" dirty="0" smtClean="0"/>
              <a:t>İlaç, alçı, sargı bezi, koltuk değneği vb. sağlık malzemeleri ve araçlarla gelmeleri kesinlikle yasaktır</a:t>
            </a:r>
          </a:p>
          <a:p>
            <a:r>
              <a:rPr lang="tr-TR" dirty="0" smtClean="0">
                <a:solidFill>
                  <a:srgbClr val="FF0000"/>
                </a:solidFill>
              </a:rPr>
              <a:t>Engelli/sağlık sorunu olan adaylardan sınava engeli/sağlık sorunu nedeniyle bir araç gereç vb. ile girmesi gerekenlerin, bu kılavuzun “ENGELLİ/SAĞLIK SORUNU OLAN ADAYLAR VE SAĞLIK DURUMU/ENGEL BİLGİ FORMUNUN DOLDURULMASI” maddesini dikkatlice incelemeleri gerekmektedir.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 KİTAPCIK</a:t>
            </a:r>
            <a:endParaRPr lang="tr-TR" dirty="0"/>
          </a:p>
        </p:txBody>
      </p:sp>
      <p:pic>
        <p:nvPicPr>
          <p:cNvPr id="4" name="Picture 2"/>
          <p:cNvPicPr>
            <a:picLocks noGrp="1" noChangeAspect="1" noChangeArrowheads="1"/>
          </p:cNvPicPr>
          <p:nvPr>
            <p:ph idx="1"/>
          </p:nvPr>
        </p:nvPicPr>
        <p:blipFill>
          <a:blip r:embed="rId2"/>
          <a:srcRect l="28992" t="8788" r="30713" b="4297"/>
          <a:stretch>
            <a:fillRect/>
          </a:stretch>
        </p:blipFill>
        <p:spPr bwMode="auto">
          <a:xfrm>
            <a:off x="642910" y="1071546"/>
            <a:ext cx="7572428" cy="505461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 CEVAP ANAHTARI</a:t>
            </a:r>
            <a:endParaRPr lang="tr-TR" dirty="0"/>
          </a:p>
        </p:txBody>
      </p:sp>
      <p:pic>
        <p:nvPicPr>
          <p:cNvPr id="4" name="Picture 2" descr="C:\Users\win-1\Pictures\123.png"/>
          <p:cNvPicPr>
            <a:picLocks noGrp="1" noChangeAspect="1" noChangeArrowheads="1"/>
          </p:cNvPicPr>
          <p:nvPr>
            <p:ph idx="1"/>
          </p:nvPr>
        </p:nvPicPr>
        <p:blipFill>
          <a:blip r:embed="rId2"/>
          <a:srcRect/>
          <a:stretch>
            <a:fillRect/>
          </a:stretch>
        </p:blipFill>
        <p:spPr bwMode="auto">
          <a:xfrm>
            <a:off x="1142976" y="1000108"/>
            <a:ext cx="7072362" cy="512605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SINAV NASIL UYGULANACAKTIR?</a:t>
            </a:r>
            <a:endParaRPr lang="tr-TR" sz="3200" dirty="0"/>
          </a:p>
        </p:txBody>
      </p:sp>
      <p:sp>
        <p:nvSpPr>
          <p:cNvPr id="3" name="2 İçerik Yer Tutucusu"/>
          <p:cNvSpPr>
            <a:spLocks noGrp="1"/>
          </p:cNvSpPr>
          <p:nvPr>
            <p:ph idx="1"/>
          </p:nvPr>
        </p:nvSpPr>
        <p:spPr/>
        <p:txBody>
          <a:bodyPr>
            <a:normAutofit/>
          </a:bodyPr>
          <a:lstStyle/>
          <a:p>
            <a:r>
              <a:rPr lang="tr-TR" dirty="0" smtClean="0"/>
              <a:t>TYT, 20 Haziran 2020 Cumartesi günü yapılacaktır. Sınav, 10.15’te başlayacak ve 135 dakika sürecektir. </a:t>
            </a:r>
          </a:p>
          <a:p>
            <a:r>
              <a:rPr lang="tr-TR" dirty="0" smtClean="0"/>
              <a:t>AYT, 21 Haziran 2020 Pazar günü yapılacaktır. Sınav, 10.15’te başlayacak ve 180 dakika sürecektir. </a:t>
            </a:r>
          </a:p>
          <a:p>
            <a:r>
              <a:rPr lang="tr-TR" dirty="0" smtClean="0"/>
              <a:t>YDT, 21 Haziran 2019 Pazar günü yapılacaktır. Sınav, 15.45’te başlayacak ve 120 dakika sürecektir.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SINAV NASIL UYGULANACAKTIR?</a:t>
            </a:r>
            <a:endParaRPr lang="tr-TR" sz="3200" dirty="0"/>
          </a:p>
        </p:txBody>
      </p:sp>
      <p:sp>
        <p:nvSpPr>
          <p:cNvPr id="3" name="2 İçerik Yer Tutucusu"/>
          <p:cNvSpPr>
            <a:spLocks noGrp="1"/>
          </p:cNvSpPr>
          <p:nvPr>
            <p:ph idx="1"/>
          </p:nvPr>
        </p:nvSpPr>
        <p:spPr/>
        <p:txBody>
          <a:bodyPr>
            <a:normAutofit/>
          </a:bodyPr>
          <a:lstStyle/>
          <a:p>
            <a:r>
              <a:rPr lang="tr-TR" dirty="0" smtClean="0">
                <a:solidFill>
                  <a:srgbClr val="FF0000"/>
                </a:solidFill>
              </a:rPr>
              <a:t>Sınava girecek adayın yüzü, kimlik tespitini sağlayacak biçimde açık olmalıdır. Kimlik ve güvenlik kontrolleri ile salona giriş işlemlerinin zamanında yapılabilmesi için, adayların sınava girecekleri binanın kapısında sınav saatinden en az 1 saat önce hazır bulunmaları gerekmektedir.</a:t>
            </a:r>
            <a:endParaRPr lang="tr-TR" dirty="0" smtClean="0"/>
          </a:p>
          <a:p>
            <a:r>
              <a:rPr lang="tr-TR" dirty="0" smtClean="0"/>
              <a:t>DİKKAT: Adaylar, sınavın sabah oturumlarında saat 10.00’dan sonra; öğleden sonra oturumunda ise saat 15.30’dan sonra sınav binalarına, sınavın cevaplama süresi başladıktan sonra sınav salonlarına alınmayacaklardır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Sınavdan Çıkma</a:t>
            </a:r>
            <a:endParaRPr lang="tr-TR" dirty="0"/>
          </a:p>
        </p:txBody>
      </p:sp>
      <p:sp>
        <p:nvSpPr>
          <p:cNvPr id="3" name="2 İçerik Yer Tutucusu"/>
          <p:cNvSpPr>
            <a:spLocks noGrp="1"/>
          </p:cNvSpPr>
          <p:nvPr>
            <p:ph idx="1"/>
          </p:nvPr>
        </p:nvSpPr>
        <p:spPr/>
        <p:txBody>
          <a:bodyPr>
            <a:normAutofit fontScale="92500" lnSpcReduction="20000"/>
          </a:bodyPr>
          <a:lstStyle/>
          <a:p>
            <a:r>
              <a:rPr lang="tr-TR" dirty="0" err="1" smtClean="0"/>
              <a:t>TYT’de</a:t>
            </a:r>
            <a:r>
              <a:rPr lang="tr-TR" dirty="0" smtClean="0"/>
              <a:t> sınav süresinin ilk 100 dakikası, </a:t>
            </a:r>
          </a:p>
          <a:p>
            <a:r>
              <a:rPr lang="tr-TR" dirty="0" err="1" smtClean="0"/>
              <a:t>AYT’de</a:t>
            </a:r>
            <a:r>
              <a:rPr lang="tr-TR" dirty="0" smtClean="0"/>
              <a:t> sınav süresinin ilk 135 dakikası, </a:t>
            </a:r>
          </a:p>
          <a:p>
            <a:r>
              <a:rPr lang="tr-TR" dirty="0" err="1" smtClean="0"/>
              <a:t>YDT’de</a:t>
            </a:r>
            <a:r>
              <a:rPr lang="tr-TR" dirty="0" smtClean="0"/>
              <a:t> sınav süresinin ilk 90 dakikası tamamlanmadan Sınavın son 15 dakikası içinde sınav salonunu terk etmeleri, sınav sırasında kısa bir süre için bile olsa (tuvalete gitmek dâhil) sınav salonundan çıkmaları yasaktır. Bu durumdaki adaylara kesinlikle izin verilmeyecektir.</a:t>
            </a:r>
          </a:p>
          <a:p>
            <a:r>
              <a:rPr lang="tr-TR" dirty="0" smtClean="0"/>
              <a:t> Sınav evrakı dağıtıldıktan sonra sınav salonundan her ne sebeple olursa olsun çıkan aday tekrar sınav salonuna alınmayacak ve yukarıda belirtilen süreler tamamlanıncaya kadar sınav binasında bekletilecektir. Yukarıda belirtilen süreler tamamlanmadan sınav binasından ayrılan adayın sınavı geçersiz sayılacaktır. </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dirty="0" smtClean="0"/>
              <a:t>SINAVIN GEÇERSİZ SAYILACAĞI HALLER</a:t>
            </a:r>
            <a:endParaRPr lang="tr-TR" sz="3200" dirty="0"/>
          </a:p>
        </p:txBody>
      </p:sp>
      <p:sp>
        <p:nvSpPr>
          <p:cNvPr id="3" name="2 İçerik Yer Tutucusu"/>
          <p:cNvSpPr>
            <a:spLocks noGrp="1"/>
          </p:cNvSpPr>
          <p:nvPr>
            <p:ph idx="1"/>
          </p:nvPr>
        </p:nvSpPr>
        <p:spPr/>
        <p:txBody>
          <a:bodyPr>
            <a:normAutofit fontScale="92500" lnSpcReduction="10000"/>
          </a:bodyPr>
          <a:lstStyle/>
          <a:p>
            <a:r>
              <a:rPr lang="tr-TR" dirty="0" smtClean="0"/>
              <a:t>Konuşmaları, kopya çekmeleri veya kopya vermeleri, </a:t>
            </a:r>
          </a:p>
          <a:p>
            <a:r>
              <a:rPr lang="tr-TR" dirty="0" smtClean="0"/>
              <a:t>Salondaki görevlilere soru sormaları, </a:t>
            </a:r>
          </a:p>
          <a:p>
            <a:r>
              <a:rPr lang="tr-TR" dirty="0" smtClean="0"/>
              <a:t>Müsvedde kâğıdı kullanmaları veya soru ve cevaplarını başka bir kâğıda yazmaları, </a:t>
            </a:r>
          </a:p>
          <a:p>
            <a:r>
              <a:rPr lang="tr-TR" dirty="0" smtClean="0"/>
              <a:t>Soru ve cevapları cevap kâğıdının arkasına yazmaları,</a:t>
            </a:r>
          </a:p>
          <a:p>
            <a:r>
              <a:rPr lang="tr-TR" dirty="0" smtClean="0"/>
              <a:t>Birbirlerinden kalem, silgi vb. şeyler alıp vermeleri,</a:t>
            </a:r>
          </a:p>
          <a:p>
            <a:r>
              <a:rPr lang="tr-TR" dirty="0" smtClean="0"/>
              <a:t> Sınavın cevaplama süresi başlamadan soruları okumaya başlamaları, </a:t>
            </a:r>
          </a:p>
          <a:p>
            <a:r>
              <a:rPr lang="tr-TR" dirty="0" smtClean="0"/>
              <a:t>Sınav süresi bittiği halde soruları okumaya ve cevap kâğıdında işaretleme yapmaya devam etmeleri,</a:t>
            </a:r>
          </a:p>
          <a:p>
            <a:r>
              <a:rPr lang="tr-TR" dirty="0" smtClean="0"/>
              <a:t>Sınav düzenini bozacak davranışlarda bulunmaları </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ADAYLAR SINAVDA HANGİ BELGE VE EVRAKI TESLİM EDECEKLERDİR?</a:t>
            </a:r>
            <a:endParaRPr lang="tr-TR" sz="3200" dirty="0"/>
          </a:p>
        </p:txBody>
      </p:sp>
      <p:sp>
        <p:nvSpPr>
          <p:cNvPr id="3" name="2 İçerik Yer Tutucusu"/>
          <p:cNvSpPr>
            <a:spLocks noGrp="1"/>
          </p:cNvSpPr>
          <p:nvPr>
            <p:ph idx="1"/>
          </p:nvPr>
        </p:nvSpPr>
        <p:spPr/>
        <p:txBody>
          <a:bodyPr/>
          <a:lstStyle/>
          <a:p>
            <a:r>
              <a:rPr lang="tr-TR" dirty="0" smtClean="0"/>
              <a:t>soru kitapçığı </a:t>
            </a:r>
          </a:p>
          <a:p>
            <a:r>
              <a:rPr lang="tr-TR" dirty="0" smtClean="0"/>
              <a:t>Cevap kâğıdı</a:t>
            </a:r>
          </a:p>
          <a:p>
            <a:r>
              <a:rPr lang="tr-TR" dirty="0" smtClean="0"/>
              <a:t>Sınava Giriş Belgesi ise </a:t>
            </a:r>
            <a:r>
              <a:rPr lang="tr-TR" u="sng" dirty="0" smtClean="0"/>
              <a:t>sınavın başlangıcında </a:t>
            </a:r>
            <a:r>
              <a:rPr lang="tr-TR" dirty="0" smtClean="0"/>
              <a:t>sınav görevlileri tarafından toplanacaktır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SINAVDA HANGİ TESTLER YER ALACAKTIR?</a:t>
            </a:r>
            <a:endParaRPr lang="tr-TR" sz="3200" dirty="0"/>
          </a:p>
        </p:txBody>
      </p:sp>
      <p:sp>
        <p:nvSpPr>
          <p:cNvPr id="3" name="2 İçerik Yer Tutucusu"/>
          <p:cNvSpPr>
            <a:spLocks noGrp="1"/>
          </p:cNvSpPr>
          <p:nvPr>
            <p:ph idx="1"/>
          </p:nvPr>
        </p:nvSpPr>
        <p:spPr/>
        <p:txBody>
          <a:bodyPr/>
          <a:lstStyle/>
          <a:p>
            <a:r>
              <a:rPr lang="tr-TR" dirty="0" smtClean="0">
                <a:solidFill>
                  <a:srgbClr val="FF0000"/>
                </a:solidFill>
              </a:rPr>
              <a:t>Temel Matematik Testi</a:t>
            </a:r>
            <a:r>
              <a:rPr lang="tr-TR" dirty="0" smtClean="0"/>
              <a:t>: Temel Matematik kavramlarını kullanma ve bu kavramları kullanarak işlem yapma, temel matematiksel ilişkilerden yararlanarak soyut işlemler yapma, temel matematik prensiplerini ve işlemlerini gündelik hayatta uygulama becerilerini ölçmeye yönelik sorular</a:t>
            </a:r>
          </a:p>
          <a:p>
            <a:r>
              <a:rPr lang="tr-TR" dirty="0" smtClean="0">
                <a:solidFill>
                  <a:srgbClr val="00B0F0"/>
                </a:solidFill>
              </a:rPr>
              <a:t>Soru Sayısı:40 </a:t>
            </a:r>
            <a:endParaRPr lang="tr-TR" dirty="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Sınav Sonuçları Nasıl Duyurulacaktır?</a:t>
            </a:r>
            <a:endParaRPr lang="tr-TR" dirty="0"/>
          </a:p>
        </p:txBody>
      </p:sp>
      <p:sp>
        <p:nvSpPr>
          <p:cNvPr id="3" name="2 İçerik Yer Tutucusu"/>
          <p:cNvSpPr>
            <a:spLocks noGrp="1"/>
          </p:cNvSpPr>
          <p:nvPr>
            <p:ph idx="1"/>
          </p:nvPr>
        </p:nvSpPr>
        <p:spPr/>
        <p:txBody>
          <a:bodyPr/>
          <a:lstStyle/>
          <a:p>
            <a:r>
              <a:rPr lang="tr-TR" dirty="0" smtClean="0"/>
              <a:t>Testlerdeki doğru ve yanlış cevap sayısı </a:t>
            </a:r>
          </a:p>
          <a:p>
            <a:r>
              <a:rPr lang="tr-TR" dirty="0" smtClean="0"/>
              <a:t>TYT puanı ve başarı sırası </a:t>
            </a:r>
          </a:p>
          <a:p>
            <a:r>
              <a:rPr lang="tr-TR" dirty="0" smtClean="0"/>
              <a:t>Varsa AYT ile YDT puanları ve başarı sıraları </a:t>
            </a:r>
          </a:p>
          <a:p>
            <a:r>
              <a:rPr lang="tr-TR" dirty="0" smtClean="0"/>
              <a:t>Ortaöğretim Başarı Puanı (OBP)</a:t>
            </a:r>
          </a:p>
          <a:p>
            <a:r>
              <a:rPr lang="tr-TR" dirty="0" smtClean="0"/>
              <a:t>Yerleştirme puanları ve başarı sıraları </a:t>
            </a:r>
          </a:p>
          <a:p>
            <a:pPr>
              <a:buNone/>
            </a:pPr>
            <a:r>
              <a:rPr lang="tr-TR" dirty="0" smtClean="0"/>
              <a:t>          ….bilgilerinin yazılı olduğu belge verilir</a:t>
            </a:r>
            <a:endParaRPr lang="tr-TR" dirty="0"/>
          </a:p>
        </p:txBody>
      </p:sp>
      <p:pic>
        <p:nvPicPr>
          <p:cNvPr id="4" name="Picture 2" descr="C:\Users\win-1\Pictures\123.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ÖRNEK OBP HESAPLAMA</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Ayşe’nin 4 yıllık puan ortalaması 78 olsun…</a:t>
            </a:r>
          </a:p>
          <a:p>
            <a:pPr>
              <a:buNone/>
            </a:pPr>
            <a:r>
              <a:rPr lang="tr-TR" sz="4000" dirty="0" smtClean="0"/>
              <a:t>              </a:t>
            </a:r>
            <a:r>
              <a:rPr lang="tr-TR" sz="3200" dirty="0" smtClean="0"/>
              <a:t>78x5=390</a:t>
            </a:r>
          </a:p>
          <a:p>
            <a:pPr>
              <a:buNone/>
            </a:pPr>
            <a:r>
              <a:rPr lang="tr-TR" sz="3200" dirty="0" smtClean="0"/>
              <a:t>             390x0.12=46.8</a:t>
            </a:r>
          </a:p>
          <a:p>
            <a:pPr>
              <a:buNone/>
            </a:pPr>
            <a:r>
              <a:rPr lang="tr-TR" sz="2800" dirty="0" smtClean="0"/>
              <a:t>Ayşe’nin </a:t>
            </a:r>
            <a:r>
              <a:rPr lang="tr-TR" sz="2800" dirty="0" err="1" smtClean="0"/>
              <a:t>OBP’si</a:t>
            </a:r>
            <a:r>
              <a:rPr lang="tr-TR" sz="2800" dirty="0" smtClean="0"/>
              <a:t> (Diploma puanı):46.8</a:t>
            </a:r>
          </a:p>
          <a:p>
            <a:pPr>
              <a:buNone/>
            </a:pPr>
            <a:endParaRPr lang="tr-TR" sz="2800" dirty="0" smtClean="0"/>
          </a:p>
          <a:p>
            <a:pPr>
              <a:buNone/>
            </a:pPr>
            <a:r>
              <a:rPr lang="tr-TR" sz="2800" dirty="0" smtClean="0"/>
              <a:t>Ek Puan:390x0.6=23.04</a:t>
            </a:r>
          </a:p>
          <a:p>
            <a:pPr>
              <a:buNone/>
            </a:pPr>
            <a:r>
              <a:rPr lang="tr-TR" sz="2800" dirty="0" smtClean="0"/>
              <a:t>Ek Puanlı OBP:46.8+23.4=</a:t>
            </a:r>
            <a:r>
              <a:rPr lang="tr-TR" sz="2800" dirty="0" smtClean="0">
                <a:solidFill>
                  <a:srgbClr val="FF0000"/>
                </a:solidFill>
              </a:rPr>
              <a:t>70. 40</a:t>
            </a:r>
            <a:r>
              <a:rPr lang="tr-TR" sz="2800" dirty="0" smtClean="0"/>
              <a:t>(</a:t>
            </a:r>
            <a:r>
              <a:rPr lang="tr-TR" sz="2800" dirty="0" smtClean="0">
                <a:solidFill>
                  <a:srgbClr val="FF0000"/>
                </a:solidFill>
              </a:rPr>
              <a:t>Adayın ek puan tercihinde kullanacağı </a:t>
            </a:r>
            <a:r>
              <a:rPr lang="tr-TR" sz="2800" dirty="0" err="1" smtClean="0">
                <a:solidFill>
                  <a:srgbClr val="FF0000"/>
                </a:solidFill>
              </a:rPr>
              <a:t>OBP’si</a:t>
            </a:r>
            <a:r>
              <a:rPr lang="tr-TR" sz="2800" dirty="0" smtClean="0"/>
              <a:t>)</a:t>
            </a:r>
          </a:p>
          <a:p>
            <a:pPr>
              <a:buNone/>
            </a:pPr>
            <a:endParaRPr lang="tr-TR" sz="4000" dirty="0" smtClean="0"/>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11156"/>
          </a:xfrm>
        </p:spPr>
        <p:txBody>
          <a:bodyPr>
            <a:normAutofit fontScale="90000"/>
          </a:bodyPr>
          <a:lstStyle/>
          <a:p>
            <a:r>
              <a:rPr lang="tr-TR" dirty="0" smtClean="0"/>
              <a:t>EK PUANLI SAĞLIK ALANI</a:t>
            </a:r>
            <a:endParaRPr lang="tr-TR" dirty="0"/>
          </a:p>
        </p:txBody>
      </p:sp>
      <p:pic>
        <p:nvPicPr>
          <p:cNvPr id="4" name="Picture 2" descr="C:\Users\win-1\Pictures\123.png"/>
          <p:cNvPicPr>
            <a:picLocks noGrp="1" noChangeAspect="1" noChangeArrowheads="1"/>
          </p:cNvPicPr>
          <p:nvPr>
            <p:ph idx="1"/>
          </p:nvPr>
        </p:nvPicPr>
        <p:blipFill>
          <a:blip r:embed="rId2"/>
          <a:srcRect/>
          <a:stretch>
            <a:fillRect/>
          </a:stretch>
        </p:blipFill>
        <p:spPr bwMode="auto">
          <a:xfrm>
            <a:off x="500034" y="785794"/>
            <a:ext cx="7786742" cy="534036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sz="3200" dirty="0"/>
          </a:p>
        </p:txBody>
      </p:sp>
      <p:pic>
        <p:nvPicPr>
          <p:cNvPr id="6" name="5 İçerik Yer Tutucusu" descr="Adsız.png"/>
          <p:cNvPicPr>
            <a:picLocks noGrp="1" noChangeAspect="1"/>
          </p:cNvPicPr>
          <p:nvPr>
            <p:ph idx="1"/>
          </p:nvPr>
        </p:nvPicPr>
        <p:blipFill>
          <a:blip r:embed="rId2"/>
          <a:stretch>
            <a:fillRect/>
          </a:stretch>
        </p:blipFill>
        <p:spPr>
          <a:xfrm>
            <a:off x="0" y="0"/>
            <a:ext cx="9148486" cy="68580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OKUL BİRİNCİLERİ</a:t>
            </a:r>
            <a:endParaRPr lang="tr-TR" dirty="0"/>
          </a:p>
        </p:txBody>
      </p:sp>
      <p:sp>
        <p:nvSpPr>
          <p:cNvPr id="3" name="2 İçerik Yer Tutucusu"/>
          <p:cNvSpPr>
            <a:spLocks noGrp="1"/>
          </p:cNvSpPr>
          <p:nvPr>
            <p:ph idx="1"/>
          </p:nvPr>
        </p:nvSpPr>
        <p:spPr>
          <a:xfrm>
            <a:off x="484710" y="1268761"/>
            <a:ext cx="7975722" cy="4979646"/>
          </a:xfrm>
        </p:spPr>
        <p:txBody>
          <a:bodyPr>
            <a:normAutofit/>
          </a:bodyPr>
          <a:lstStyle/>
          <a:p>
            <a:r>
              <a:rPr lang="tr-TR" dirty="0" smtClean="0"/>
              <a:t>2019-2020 öğretim yılı okul birincileri bu kontenjanlardan, 2020-YKS'ye girmek koşuluyla, sadece 2020-YKS'de yararlanırlar. Okul birincisi bilgisi, MEB e-okul sisteminden 09 Temmuz 2020 tarihinde elektronik ortamda alınarak, ÖSYM Aday İşlemleri Sistemine aktarılacaktır. Adayların bu bilgilerini hem kendi okullarından hem de ÖSYM’nin https://ais.osym.gov.tr internet adresinden 10-17 Temmuz 2020 tarihleri arasında kontrol etmeleri 17 Temmuz 2020 tarihi saat 16.00’ya kadar MEB e-okul sisteminde gereken düzeltmeleri yaptırmış olmaları gerekmektedir. </a:t>
            </a:r>
          </a:p>
          <a:p>
            <a:r>
              <a:rPr lang="tr-TR" dirty="0" smtClean="0"/>
              <a:t>Bu süre tamamlandıktan sonra düzeltme/değişiklik yapılamayacaktır. Adayların bireysel olarak veya ortaöğretim kurumlarının doğrudan Merkezimize yapacakları değişiklik/düzeltme talepleri kabul edilmeyecektir. </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YÜKSEKÖĞRETİM KURULU TARAFINDAN BELİRLENEN SANAT DALLARINDA ÜSTÜN YETENEKLİ ADAYLAR</a:t>
            </a:r>
            <a:endParaRPr lang="tr-TR" sz="2800" dirty="0"/>
          </a:p>
        </p:txBody>
      </p:sp>
      <p:sp>
        <p:nvSpPr>
          <p:cNvPr id="3" name="2 İçerik Yer Tutucusu"/>
          <p:cNvSpPr>
            <a:spLocks noGrp="1"/>
          </p:cNvSpPr>
          <p:nvPr>
            <p:ph idx="1"/>
          </p:nvPr>
        </p:nvSpPr>
        <p:spPr>
          <a:xfrm>
            <a:off x="827700" y="2052925"/>
            <a:ext cx="7704740" cy="4195481"/>
          </a:xfrm>
        </p:spPr>
        <p:txBody>
          <a:bodyPr>
            <a:normAutofit/>
          </a:bodyPr>
          <a:lstStyle/>
          <a:p>
            <a:r>
              <a:rPr lang="tr-TR" sz="2400" dirty="0" smtClean="0"/>
              <a:t>Belli sanat dallarında üstün yetenekli olduğu belirlenen öğrencilerin, ilgili sanat dallarında eğitim yapmak kaydıyla, yükseköğretim programlarına alınmalarıyla ilgili işlemler, Yükseköğretim Kurulunun belirlediği esaslar çerçevesinde ilgili yükseköğretim kurumlarınca yürütülecektir. Bu adayların üstün yeteneklerinin belirlenmesi için adayların değerlendirme ve seçme işlemleri, ilgili rektörlüklerin oluşturduğu komisyonlar tarafından yapılacaktır.</a:t>
            </a:r>
            <a:endParaRPr lang="tr-T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4710" y="452718"/>
            <a:ext cx="7055380" cy="1104074"/>
          </a:xfrm>
        </p:spPr>
        <p:txBody>
          <a:bodyPr/>
          <a:lstStyle/>
          <a:p>
            <a:pPr algn="ctr"/>
            <a:r>
              <a:rPr lang="tr-TR" dirty="0" smtClean="0"/>
              <a:t>DİKKAT</a:t>
            </a:r>
            <a:endParaRPr lang="tr-TR" dirty="0"/>
          </a:p>
        </p:txBody>
      </p:sp>
      <p:sp>
        <p:nvSpPr>
          <p:cNvPr id="3" name="2 İçerik Yer Tutucusu"/>
          <p:cNvSpPr>
            <a:spLocks noGrp="1"/>
          </p:cNvSpPr>
          <p:nvPr>
            <p:ph idx="1"/>
          </p:nvPr>
        </p:nvSpPr>
        <p:spPr>
          <a:xfrm>
            <a:off x="827700" y="1412777"/>
            <a:ext cx="7632732" cy="4835630"/>
          </a:xfrm>
        </p:spPr>
        <p:txBody>
          <a:bodyPr>
            <a:normAutofit/>
          </a:bodyPr>
          <a:lstStyle/>
          <a:p>
            <a:r>
              <a:rPr lang="tr-TR" sz="2400" dirty="0" smtClean="0"/>
              <a:t>Bilim olimpiyatları ile proje yarışmalarında derecelere uygulanacak katsayılar ve sınavsız giriş, </a:t>
            </a:r>
            <a:r>
              <a:rPr lang="tr-TR" sz="2400" dirty="0" err="1" smtClean="0"/>
              <a:t>YKS'ye</a:t>
            </a:r>
            <a:r>
              <a:rPr lang="tr-TR" sz="2400" dirty="0" smtClean="0"/>
              <a:t> ilk kez başvurulduğu yıl uygulanır, bundan sonraki </a:t>
            </a:r>
            <a:r>
              <a:rPr lang="tr-TR" sz="2400" dirty="0" err="1" smtClean="0"/>
              <a:t>YKS'lerde</a:t>
            </a:r>
            <a:r>
              <a:rPr lang="tr-TR" sz="2400" dirty="0" smtClean="0"/>
              <a:t> bu adaylar için herhangi bir uygulama yapılmaz. Derece alan adaylar, ilk kez </a:t>
            </a:r>
            <a:r>
              <a:rPr lang="tr-TR" sz="2400" dirty="0" err="1" smtClean="0"/>
              <a:t>YKS'ye</a:t>
            </a:r>
            <a:r>
              <a:rPr lang="tr-TR" sz="2400" dirty="0" smtClean="0"/>
              <a:t> başvurdukları yıl TÜBİTAK'a süresi içinde başvurarak bilgilerinin bu kurum tarafından ÖSYM'ye resmen ulaştırılmasını sağladıkları takdirde bu haktan yararlanabileceklerdir</a:t>
            </a:r>
            <a:endParaRPr lang="tr-T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SPOR DALLARINDA ÜSTÜN BAŞARILI ADAYLAR</a:t>
            </a:r>
            <a:endParaRPr lang="tr-TR" dirty="0"/>
          </a:p>
        </p:txBody>
      </p:sp>
      <p:sp>
        <p:nvSpPr>
          <p:cNvPr id="3" name="2 İçerik Yer Tutucusu"/>
          <p:cNvSpPr>
            <a:spLocks noGrp="1"/>
          </p:cNvSpPr>
          <p:nvPr>
            <p:ph idx="1"/>
          </p:nvPr>
        </p:nvSpPr>
        <p:spPr/>
        <p:txBody>
          <a:bodyPr>
            <a:normAutofit/>
          </a:bodyPr>
          <a:lstStyle/>
          <a:p>
            <a:r>
              <a:rPr lang="tr-TR" sz="2400" dirty="0" smtClean="0">
                <a:solidFill>
                  <a:srgbClr val="FF0000"/>
                </a:solidFill>
              </a:rPr>
              <a:t>1.Grupta; </a:t>
            </a:r>
            <a:r>
              <a:rPr lang="tr-TR" sz="2400" dirty="0" smtClean="0"/>
              <a:t>Olimpiyat Oyunları, </a:t>
            </a:r>
            <a:r>
              <a:rPr lang="tr-TR" sz="2400" dirty="0" err="1" smtClean="0"/>
              <a:t>Paralimpik</a:t>
            </a:r>
            <a:r>
              <a:rPr lang="tr-TR" sz="2400" dirty="0" smtClean="0"/>
              <a:t> ve </a:t>
            </a:r>
            <a:r>
              <a:rPr lang="tr-TR" sz="2400" dirty="0" err="1" smtClean="0"/>
              <a:t>Deafolimpik</a:t>
            </a:r>
            <a:r>
              <a:rPr lang="tr-TR" sz="2400" dirty="0" smtClean="0"/>
              <a:t> Oyunları, Dünya Özel Olimpiyat Oyunları, Büyükler kategorisindeki Dünya ve Avrupa Şampiyonası Finalleri, Dünya ve Avrupa Şampiyonası yapılmayan branşların büyükler kategorisindeki Dünya ve Avrupa Kupaları Finalleri</a:t>
            </a:r>
            <a:r>
              <a:rPr lang="tr-TR" dirty="0" smtClean="0"/>
              <a:t>, </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SPOR DALLARINDA ÜSTÜN BAŞARILI ADAYLAR</a:t>
            </a:r>
          </a:p>
        </p:txBody>
      </p:sp>
      <p:sp>
        <p:nvSpPr>
          <p:cNvPr id="3" name="İçerik Yer Tutucusu 2"/>
          <p:cNvSpPr>
            <a:spLocks noGrp="1"/>
          </p:cNvSpPr>
          <p:nvPr>
            <p:ph idx="1"/>
          </p:nvPr>
        </p:nvSpPr>
        <p:spPr>
          <a:xfrm>
            <a:off x="827700" y="2052925"/>
            <a:ext cx="7704740" cy="4195481"/>
          </a:xfrm>
        </p:spPr>
        <p:txBody>
          <a:bodyPr>
            <a:normAutofit fontScale="92500" lnSpcReduction="20000"/>
          </a:bodyPr>
          <a:lstStyle/>
          <a:p>
            <a:r>
              <a:rPr lang="tr-TR" dirty="0">
                <a:solidFill>
                  <a:srgbClr val="FF0000"/>
                </a:solidFill>
              </a:rPr>
              <a:t>2.Grupta; </a:t>
            </a:r>
            <a:r>
              <a:rPr lang="tr-TR" dirty="0"/>
              <a:t>Ümitler, Gençler ve Yıldızlar kategorisindeki Dünya ve Avrupa Şampiyonası Finalleri, Dünya ve Avrupa Şampiyonası yapılmayan branşların Ümitler, Gençler ve Yıldızlar kategorisindeki Dünya ve Avrupa Kupaları Finalleri, Üniversite Oyunları, Akdeniz Oyunları, Karadeniz Oyunları, Dünya ve Avrupa Olimpik Gençlik Yaz ve Kış Festivalleri, FISU (Uluslararası Üniversite Sporları Federasyonu) tarafından düzenlenen Dünya Şampiyonaları, CISM (Uluslararası Askerî Sporlar Konseyi) tarafından düzenlenen Dünya Askerî Oyunları, Avrupa ve Dünya Şampiyonası, ISF 24 (Uluslararası Okul Sporları Federasyonu) tarafından düzenlenen Avrupa ve Dünya Şampiyonaları, olimpik branşlarda uluslararası federasyonların yarışma takviminde yer alan, ferdi branşlarda en az 17 ülke sporcusu, takım sporlarında en az 9 ülke takımının katıldığı uluslararası yarışma ve turnuvalar,</a:t>
            </a:r>
          </a:p>
          <a:p>
            <a:r>
              <a:rPr lang="tr-TR" dirty="0">
                <a:solidFill>
                  <a:srgbClr val="FF0000"/>
                </a:solidFill>
              </a:rPr>
              <a:t> 3.Grupta</a:t>
            </a:r>
            <a:r>
              <a:rPr lang="tr-TR" dirty="0"/>
              <a:t>; Güneydoğu Avrupa Ülkeleri Oyunları, Balkan Şampiyonası, İslam Oyunları yer almaktadır. </a:t>
            </a:r>
          </a:p>
          <a:p>
            <a:endParaRPr lang="tr-TR" dirty="0"/>
          </a:p>
        </p:txBody>
      </p:sp>
    </p:spTree>
    <p:extLst>
      <p:ext uri="{BB962C8B-B14F-4D97-AF65-F5344CB8AC3E}">
        <p14:creationId xmlns:p14="http://schemas.microsoft.com/office/powerpoint/2010/main" val="705245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GEÇİCİ ENGELİ OLAN ADAYLAR</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Geçici süreli sağlık sorunu veya hamilelik gibi geçici özel durumu olan adayların; ilaç, ek gıda, tuvalet gibi ihtiyaçlarının karşılanmasına ve üzerlerinde/yanlarında sargı, alçı, </a:t>
            </a:r>
            <a:r>
              <a:rPr lang="tr-TR" dirty="0" err="1" smtClean="0"/>
              <a:t>atel</a:t>
            </a:r>
            <a:r>
              <a:rPr lang="tr-TR" dirty="0" smtClean="0"/>
              <a:t>, koltuk değneği, oturma simidi gibi tedavi uygulamaları ile sınava alınmalarına izin verilir. Bu adaylara normal sınav süresi uygulanarak talepleri doğrultusunda işaretleyici yardımı verilir. Geçici engeli olan adayların sağlık kurulu raporlarında belirtilen rapor bitiş tarihi en fazla 1 yıl sonrası olarak girilebilir. Rapor bitiş tarihinden sonra bu durumdaki adayların sağlık durumu bilgisi sistemden silinir. Rapor bitiş tarihinden önce raporda belirtilen sağlık durumu değişen adayların, bu durumlarını dilekçe ile ÖSYM’ye bildirmeleri gerekir. Gerektiğinde raporlarını yenilemeleri istenebilir.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smtClean="0"/>
              <a:t>SINAVDA HANGİ TESTLER YER ALACAKTIR?</a:t>
            </a:r>
            <a:endParaRPr lang="tr-TR" sz="3200" dirty="0"/>
          </a:p>
        </p:txBody>
      </p:sp>
      <p:sp>
        <p:nvSpPr>
          <p:cNvPr id="3" name="2 İçerik Yer Tutucusu"/>
          <p:cNvSpPr>
            <a:spLocks noGrp="1"/>
          </p:cNvSpPr>
          <p:nvPr>
            <p:ph idx="1"/>
          </p:nvPr>
        </p:nvSpPr>
        <p:spPr/>
        <p:txBody>
          <a:bodyPr/>
          <a:lstStyle/>
          <a:p>
            <a:r>
              <a:rPr lang="tr-TR" dirty="0" smtClean="0">
                <a:solidFill>
                  <a:srgbClr val="FF0000"/>
                </a:solidFill>
              </a:rPr>
              <a:t>Fen Bilimleri Testi</a:t>
            </a:r>
            <a:r>
              <a:rPr lang="tr-TR" dirty="0" smtClean="0"/>
              <a:t>:Biyoloji, Fizik ve Kimya alanlarındaki temel kavram ve ilkeleri kullanma becerilerini ölçmeye yönelik sorular Fizik Kimya Biyoloji</a:t>
            </a:r>
          </a:p>
          <a:p>
            <a:r>
              <a:rPr lang="tr-TR" dirty="0" smtClean="0"/>
              <a:t>Soru Sayısı:Fizik:7</a:t>
            </a:r>
          </a:p>
          <a:p>
            <a:pPr>
              <a:buNone/>
            </a:pPr>
            <a:r>
              <a:rPr lang="tr-TR" dirty="0" smtClean="0"/>
              <a:t>                     Kimya:6</a:t>
            </a:r>
          </a:p>
          <a:p>
            <a:pPr>
              <a:buNone/>
            </a:pPr>
            <a:r>
              <a:rPr lang="tr-TR" dirty="0" smtClean="0"/>
              <a:t>                  Biyoloji:6</a:t>
            </a:r>
          </a:p>
          <a:p>
            <a:pPr>
              <a:buNone/>
            </a:pPr>
            <a:r>
              <a:rPr lang="tr-TR" dirty="0" smtClean="0">
                <a:solidFill>
                  <a:srgbClr val="00B0F0"/>
                </a:solidFill>
              </a:rPr>
              <a:t>                   Toplam:20</a:t>
            </a:r>
            <a:endParaRPr lang="tr-TR" dirty="0">
              <a:solidFill>
                <a:srgbClr val="00B0F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YOLUNUZ AÇIK OLSUN…</a:t>
            </a:r>
            <a:endParaRPr lang="tr-TR" dirty="0"/>
          </a:p>
        </p:txBody>
      </p:sp>
      <p:sp>
        <p:nvSpPr>
          <p:cNvPr id="3" name="2 İçerik Yer Tutucusu"/>
          <p:cNvSpPr>
            <a:spLocks noGrp="1"/>
          </p:cNvSpPr>
          <p:nvPr>
            <p:ph idx="1"/>
          </p:nvPr>
        </p:nvSpPr>
        <p:spPr/>
        <p:txBody>
          <a:bodyPr/>
          <a:lstStyle/>
          <a:p>
            <a:pPr>
              <a:buNone/>
            </a:pPr>
            <a:endParaRPr lang="tr-TR" dirty="0" smtClean="0"/>
          </a:p>
          <a:p>
            <a:pPr>
              <a:buNone/>
            </a:pPr>
            <a:endParaRPr lang="tr-TR" dirty="0" smtClean="0"/>
          </a:p>
          <a:p>
            <a:pPr>
              <a:buNone/>
            </a:pPr>
            <a:endParaRPr lang="tr-TR" dirty="0" smtClean="0"/>
          </a:p>
          <a:p>
            <a:pPr algn="ctr">
              <a:buNone/>
            </a:pPr>
            <a:r>
              <a:rPr lang="tr-TR" b="1" dirty="0" smtClean="0">
                <a:solidFill>
                  <a:srgbClr val="FF0000"/>
                </a:solidFill>
              </a:rPr>
              <a:t>HALİDE EDİP MTAL EĞİTİMCİLERİ OLARAK HEPİNİZE BAŞARILAR DİLİYORUZ…</a:t>
            </a:r>
          </a:p>
          <a:p>
            <a:pPr>
              <a:buNone/>
            </a:pPr>
            <a:endParaRPr lang="tr-TR" dirty="0" smtClean="0"/>
          </a:p>
          <a:p>
            <a:pPr algn="ctr">
              <a:buNone/>
            </a:pPr>
            <a:r>
              <a:rPr lang="tr-TR" sz="4400" smtClean="0"/>
              <a:t>                                  </a:t>
            </a:r>
            <a:r>
              <a:rPr lang="tr-TR" sz="4400" smtClean="0"/>
              <a:t> </a:t>
            </a:r>
            <a:r>
              <a:rPr lang="tr-TR" sz="4400" dirty="0" smtClean="0"/>
              <a:t>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AYT’deki</a:t>
            </a:r>
            <a:r>
              <a:rPr lang="tr-TR" dirty="0" smtClean="0"/>
              <a:t> Testler ve Soru Sayıları </a:t>
            </a:r>
            <a:endParaRPr lang="tr-TR" dirty="0"/>
          </a:p>
        </p:txBody>
      </p:sp>
      <p:sp>
        <p:nvSpPr>
          <p:cNvPr id="3" name="2 İçerik Yer Tutucusu"/>
          <p:cNvSpPr>
            <a:spLocks noGrp="1"/>
          </p:cNvSpPr>
          <p:nvPr>
            <p:ph idx="1"/>
          </p:nvPr>
        </p:nvSpPr>
        <p:spPr/>
        <p:txBody>
          <a:bodyPr/>
          <a:lstStyle/>
          <a:p>
            <a:r>
              <a:rPr lang="tr-TR" dirty="0" smtClean="0">
                <a:solidFill>
                  <a:srgbClr val="FF0000"/>
                </a:solidFill>
              </a:rPr>
              <a:t>Türk Dili ve Edebiyatı- Sosyal Bilimler-1 Testi Türk Dili ve              Edebiyatı:</a:t>
            </a:r>
            <a:r>
              <a:rPr lang="tr-TR" dirty="0" smtClean="0"/>
              <a:t> 24</a:t>
            </a:r>
          </a:p>
          <a:p>
            <a:pPr>
              <a:buNone/>
            </a:pPr>
            <a:r>
              <a:rPr lang="tr-TR" dirty="0" smtClean="0"/>
              <a:t>                             Tarih-1:10</a:t>
            </a:r>
          </a:p>
          <a:p>
            <a:pPr>
              <a:buNone/>
            </a:pPr>
            <a:r>
              <a:rPr lang="tr-TR" dirty="0" smtClean="0"/>
              <a:t>                       Coğrafya-1: 6</a:t>
            </a:r>
          </a:p>
          <a:p>
            <a:pPr>
              <a:buNone/>
            </a:pPr>
            <a:r>
              <a:rPr lang="tr-TR" dirty="0" smtClean="0">
                <a:solidFill>
                  <a:srgbClr val="00B0F0"/>
                </a:solidFill>
              </a:rPr>
              <a:t>                              Toplam:40</a:t>
            </a:r>
            <a:endParaRPr lang="tr-TR" dirty="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AYT’deki</a:t>
            </a:r>
            <a:r>
              <a:rPr lang="tr-TR" dirty="0" smtClean="0"/>
              <a:t> Testler ve Soru Sayıları </a:t>
            </a:r>
            <a:endParaRPr lang="tr-TR" dirty="0"/>
          </a:p>
        </p:txBody>
      </p:sp>
      <p:sp>
        <p:nvSpPr>
          <p:cNvPr id="3" name="2 İçerik Yer Tutucusu"/>
          <p:cNvSpPr>
            <a:spLocks noGrp="1"/>
          </p:cNvSpPr>
          <p:nvPr>
            <p:ph idx="1"/>
          </p:nvPr>
        </p:nvSpPr>
        <p:spPr/>
        <p:txBody>
          <a:bodyPr>
            <a:normAutofit/>
          </a:bodyPr>
          <a:lstStyle/>
          <a:p>
            <a:r>
              <a:rPr lang="tr-TR" dirty="0" smtClean="0">
                <a:solidFill>
                  <a:srgbClr val="FF0000"/>
                </a:solidFill>
              </a:rPr>
              <a:t>Sosyal Bilimler-2 Testi </a:t>
            </a:r>
          </a:p>
          <a:p>
            <a:pPr>
              <a:buNone/>
            </a:pPr>
            <a:r>
              <a:rPr lang="tr-TR" dirty="0" smtClean="0"/>
              <a:t>           Tarih-2:11 </a:t>
            </a:r>
          </a:p>
          <a:p>
            <a:pPr>
              <a:buNone/>
            </a:pPr>
            <a:r>
              <a:rPr lang="tr-TR" dirty="0" smtClean="0"/>
              <a:t>     Coğrafya-2:11</a:t>
            </a:r>
          </a:p>
          <a:p>
            <a:pPr>
              <a:buNone/>
            </a:pPr>
            <a:r>
              <a:rPr lang="tr-TR" dirty="0" smtClean="0"/>
              <a:t>     Felsefe Grubu (Felsefe, Psikoloji, Sosyoloji,       </a:t>
            </a:r>
          </a:p>
          <a:p>
            <a:pPr>
              <a:buNone/>
            </a:pPr>
            <a:r>
              <a:rPr lang="tr-TR" dirty="0" smtClean="0"/>
              <a:t>          Mantık):12</a:t>
            </a:r>
          </a:p>
          <a:p>
            <a:pPr>
              <a:buNone/>
            </a:pPr>
            <a:r>
              <a:rPr lang="tr-TR" dirty="0" smtClean="0"/>
              <a:t>  Din Kültürü ve Ahlak Bilgisi:6</a:t>
            </a:r>
          </a:p>
          <a:p>
            <a:r>
              <a:rPr lang="tr-TR" dirty="0" smtClean="0"/>
              <a:t> (veya ilave Felsefe Grubu soruları):6</a:t>
            </a:r>
          </a:p>
          <a:p>
            <a:pPr>
              <a:buNone/>
            </a:pPr>
            <a:r>
              <a:rPr lang="tr-TR" dirty="0" smtClean="0"/>
              <a:t>    </a:t>
            </a:r>
            <a:r>
              <a:rPr lang="tr-TR" dirty="0" smtClean="0">
                <a:solidFill>
                  <a:srgbClr val="00B0F0"/>
                </a:solidFill>
              </a:rPr>
              <a:t>Toplam:40</a:t>
            </a:r>
            <a:r>
              <a:rPr lang="tr-TR" dirty="0" smtClean="0"/>
              <a:t> </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AYT’deki</a:t>
            </a:r>
            <a:r>
              <a:rPr lang="tr-TR" dirty="0" smtClean="0"/>
              <a:t> Testler ve Soru Sayıları </a:t>
            </a:r>
            <a:endParaRPr lang="tr-TR" dirty="0"/>
          </a:p>
        </p:txBody>
      </p:sp>
      <p:sp>
        <p:nvSpPr>
          <p:cNvPr id="3" name="2 İçerik Yer Tutucusu"/>
          <p:cNvSpPr>
            <a:spLocks noGrp="1"/>
          </p:cNvSpPr>
          <p:nvPr>
            <p:ph idx="1"/>
          </p:nvPr>
        </p:nvSpPr>
        <p:spPr/>
        <p:txBody>
          <a:bodyPr/>
          <a:lstStyle/>
          <a:p>
            <a:r>
              <a:rPr lang="tr-TR" dirty="0" smtClean="0">
                <a:solidFill>
                  <a:srgbClr val="FF0000"/>
                </a:solidFill>
              </a:rPr>
              <a:t>Matematik Testi</a:t>
            </a:r>
            <a:r>
              <a:rPr lang="tr-TR" dirty="0" smtClean="0"/>
              <a:t>:</a:t>
            </a:r>
          </a:p>
          <a:p>
            <a:pPr>
              <a:buNone/>
            </a:pPr>
            <a:r>
              <a:rPr lang="tr-TR" dirty="0" smtClean="0">
                <a:solidFill>
                  <a:srgbClr val="00B0F0"/>
                </a:solidFill>
              </a:rPr>
              <a:t>                    Toplam:40</a:t>
            </a:r>
          </a:p>
          <a:p>
            <a:r>
              <a:rPr lang="tr-TR" dirty="0" smtClean="0">
                <a:solidFill>
                  <a:srgbClr val="FF0000"/>
                </a:solidFill>
              </a:rPr>
              <a:t>Fen Bilimleri Testi</a:t>
            </a:r>
            <a:r>
              <a:rPr lang="tr-TR" dirty="0" smtClean="0"/>
              <a:t>:Fizik:14</a:t>
            </a:r>
          </a:p>
          <a:p>
            <a:pPr>
              <a:buNone/>
            </a:pPr>
            <a:r>
              <a:rPr lang="tr-TR" dirty="0" smtClean="0"/>
              <a:t>                                  Kimya:13</a:t>
            </a:r>
          </a:p>
          <a:p>
            <a:pPr>
              <a:buNone/>
            </a:pPr>
            <a:r>
              <a:rPr lang="tr-TR" dirty="0" smtClean="0"/>
              <a:t>                                Biyoloji:13</a:t>
            </a:r>
          </a:p>
          <a:p>
            <a:pPr>
              <a:buNone/>
            </a:pPr>
            <a:r>
              <a:rPr lang="tr-TR" i="1" dirty="0" smtClean="0">
                <a:solidFill>
                  <a:srgbClr val="00B0F0"/>
                </a:solidFill>
              </a:rPr>
              <a:t>                                 Toplam:40 </a:t>
            </a:r>
            <a:endParaRPr lang="tr-TR" i="1" dirty="0">
              <a:solidFill>
                <a:srgbClr val="00B0F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tablo1234.PNG"/>
          <p:cNvPicPr>
            <a:picLocks noGrp="1" noChangeAspect="1"/>
          </p:cNvPicPr>
          <p:nvPr>
            <p:ph idx="1"/>
          </p:nvPr>
        </p:nvPicPr>
        <p:blipFill>
          <a:blip r:embed="rId2"/>
          <a:stretch>
            <a:fillRect/>
          </a:stretch>
        </p:blipFill>
        <p:spPr>
          <a:xfrm>
            <a:off x="857224" y="2071678"/>
            <a:ext cx="7786710" cy="1427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Metin kutusu"/>
          <p:cNvSpPr txBox="1"/>
          <p:nvPr/>
        </p:nvSpPr>
        <p:spPr>
          <a:xfrm>
            <a:off x="1928794" y="1071546"/>
            <a:ext cx="6099590" cy="523220"/>
          </a:xfrm>
          <a:prstGeom prst="rect">
            <a:avLst/>
          </a:prstGeom>
          <a:noFill/>
        </p:spPr>
        <p:txBody>
          <a:bodyPr wrap="square" rtlCol="0">
            <a:spAutoFit/>
          </a:bodyPr>
          <a:lstStyle/>
          <a:p>
            <a:pPr algn="ctr"/>
            <a:r>
              <a:rPr lang="tr-TR" sz="2800" b="1" dirty="0" smtClean="0"/>
              <a:t>TYT de testlerin yüzde ağırlıkları</a:t>
            </a:r>
            <a:endParaRPr lang="tr-TR"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100" dirty="0" smtClean="0"/>
              <a:t>Ağırlıklı Puanların Hesaplanabilmesi İçin Hangi Testlerden En Az Kaç Ham Puan Almak Gerekir</a:t>
            </a:r>
            <a:r>
              <a:rPr lang="tr-TR" dirty="0" smtClean="0"/>
              <a:t>?</a:t>
            </a:r>
            <a:endParaRPr lang="tr-TR" dirty="0"/>
          </a:p>
        </p:txBody>
      </p:sp>
      <p:sp>
        <p:nvSpPr>
          <p:cNvPr id="3" name="2 İçerik Yer Tutucusu"/>
          <p:cNvSpPr>
            <a:spLocks noGrp="1"/>
          </p:cNvSpPr>
          <p:nvPr>
            <p:ph idx="1"/>
          </p:nvPr>
        </p:nvSpPr>
        <p:spPr/>
        <p:txBody>
          <a:bodyPr/>
          <a:lstStyle/>
          <a:p>
            <a:r>
              <a:rPr lang="tr-TR" dirty="0" smtClean="0">
                <a:solidFill>
                  <a:srgbClr val="FF0000"/>
                </a:solidFill>
              </a:rPr>
              <a:t>TYT puan türü hesaplanabilmesi için</a:t>
            </a:r>
            <a:r>
              <a:rPr lang="tr-TR" dirty="0" smtClean="0"/>
              <a:t>:</a:t>
            </a:r>
          </a:p>
          <a:p>
            <a:r>
              <a:rPr lang="tr-TR" dirty="0" smtClean="0"/>
              <a:t>(Türkçe Testi veya Temel Matematik Testi)</a:t>
            </a:r>
          </a:p>
          <a:p>
            <a:pPr>
              <a:buNone/>
            </a:pPr>
            <a:r>
              <a:rPr lang="tr-TR" dirty="0" smtClean="0"/>
              <a:t> 2 testin en az birinden ham puanı:0,5</a:t>
            </a:r>
          </a:p>
          <a:p>
            <a:pPr>
              <a:buNone/>
            </a:pPr>
            <a:r>
              <a:rPr lang="tr-TR" dirty="0" smtClean="0">
                <a:solidFill>
                  <a:srgbClr val="FF0000"/>
                </a:solidFill>
              </a:rPr>
              <a:t>AYT-SAY Puan türü hesaplanabilmesi için</a:t>
            </a:r>
            <a:r>
              <a:rPr lang="tr-TR" dirty="0" smtClean="0"/>
              <a:t>:</a:t>
            </a:r>
          </a:p>
          <a:p>
            <a:pPr>
              <a:buNone/>
            </a:pPr>
            <a:r>
              <a:rPr lang="tr-TR" dirty="0" smtClean="0"/>
              <a:t>TYT:Türkçe+Mat testlerinden en az 0,5 + Matematik  ve Fen bilimleri testinden en az 0,5 ham puan almak gerekir.</a:t>
            </a:r>
          </a:p>
          <a:p>
            <a:pPr>
              <a:buNone/>
            </a:pPr>
            <a:endParaRPr lang="tr-TR" dirty="0" smtClean="0"/>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Turuncu">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544</TotalTime>
  <Words>2094</Words>
  <Application>Microsoft Office PowerPoint</Application>
  <PresentationFormat>Ekran Gösterisi (4:3)</PresentationFormat>
  <Paragraphs>174</Paragraphs>
  <Slides>40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40</vt:i4>
      </vt:variant>
    </vt:vector>
  </HeadingPairs>
  <TitlesOfParts>
    <vt:vector size="44" baseType="lpstr">
      <vt:lpstr>Arial</vt:lpstr>
      <vt:lpstr>Century Gothic</vt:lpstr>
      <vt:lpstr>Wingdings 3</vt:lpstr>
      <vt:lpstr>İyon</vt:lpstr>
      <vt:lpstr>2021 YKS SÜRECİ</vt:lpstr>
      <vt:lpstr>SINAVDA HANGİ TESTLER YER ALACAKTIR?</vt:lpstr>
      <vt:lpstr>SINAVDA HANGİ TESTLER YER ALACAKTIR?</vt:lpstr>
      <vt:lpstr>SINAVDA HANGİ TESTLER YER ALACAKTIR?</vt:lpstr>
      <vt:lpstr>AYT’deki Testler ve Soru Sayıları </vt:lpstr>
      <vt:lpstr>AYT’deki Testler ve Soru Sayıları </vt:lpstr>
      <vt:lpstr>AYT’deki Testler ve Soru Sayıları </vt:lpstr>
      <vt:lpstr>PowerPoint Sunusu</vt:lpstr>
      <vt:lpstr>Ağırlıklı Puanların Hesaplanabilmesi İçin Hangi Testlerden En Az Kaç Ham Puan Almak Gerekir?</vt:lpstr>
      <vt:lpstr>Ağırlıklı Puanların Hesaplanabilmesi İçin Hangi Testlerden En Az Kaç Ham Puan Almak Gerekir?</vt:lpstr>
      <vt:lpstr>Ağırlıklı Puanların Hesaplanabilmesi İçin Hangi Testlerden En Az Kaç Ham Puan Almak Gerekir?</vt:lpstr>
      <vt:lpstr>YKS SAY Puan Türünün Hesaplanmasında Testlerin Ağırlıkları (%)</vt:lpstr>
      <vt:lpstr>YKS EA Puan Türünün Hesaplanmasında Testlerin Ağırlıkları (%)</vt:lpstr>
      <vt:lpstr>YKS SÖZ Puan Türünün Hesaplanmasında Testlerin Ağırlıkları (%)</vt:lpstr>
      <vt:lpstr>YKS DİL Puan Türünün Hesaplanmasında Testlerin Ağırlıkları (%)</vt:lpstr>
      <vt:lpstr>Yükseköğretim Programlarına Başvurabilmek İçin En Az Kaç Puan Almak Gerekir?</vt:lpstr>
      <vt:lpstr>Hukuk, Mimarlık, Mühendislik, Tıp, Öğretmenlik Programlarına Başvurabilmek İçin En Düşük Başarı Sırası Nedir? </vt:lpstr>
      <vt:lpstr>Tıp, Öğretmenlik Programlarına Başvurabilmek İçin En Düşük Başarı Sırası Nedir?</vt:lpstr>
      <vt:lpstr>ADAYLAR SINAVA GİRERKEN NELERİ YANINDA BULUNDURMAK ZORUNDADIR?</vt:lpstr>
      <vt:lpstr>ADAYLAR SINAVA GİRERKEN KİMLİK YERİNE GEÇMEYEN BELGELER</vt:lpstr>
      <vt:lpstr>SINAVA GİRERKEN ADAYIN YANINDA BULUNDURMASI YASAK OLAN ARAÇ GEREÇ VE EŞYALAR NELERDİR?-1</vt:lpstr>
      <vt:lpstr>SINAVA GİRERKEN ADAYIN YANINDA BULUNDURMASI YASAK OLAN ARAÇ GEREÇ VE EŞYALAR NELERDİR-2</vt:lpstr>
      <vt:lpstr>ÖRNEK KİTAPCIK</vt:lpstr>
      <vt:lpstr>ÖRNEK CEVAP ANAHTARI</vt:lpstr>
      <vt:lpstr>SINAV NASIL UYGULANACAKTIR?</vt:lpstr>
      <vt:lpstr>SINAV NASIL UYGULANACAKTIR?</vt:lpstr>
      <vt:lpstr>Sınavdan Çıkma</vt:lpstr>
      <vt:lpstr>SINAVIN GEÇERSİZ SAYILACAĞI HALLER</vt:lpstr>
      <vt:lpstr>ADAYLAR SINAVDA HANGİ BELGE VE EVRAKI TESLİM EDECEKLERDİR?</vt:lpstr>
      <vt:lpstr>Sınav Sonuçları Nasıl Duyurulacaktır?</vt:lpstr>
      <vt:lpstr>ÖRNEK OBP HESAPLAMA</vt:lpstr>
      <vt:lpstr>EK PUANLI SAĞLIK ALANI</vt:lpstr>
      <vt:lpstr>PowerPoint Sunusu</vt:lpstr>
      <vt:lpstr>OKUL BİRİNCİLERİ</vt:lpstr>
      <vt:lpstr>YÜKSEKÖĞRETİM KURULU TARAFINDAN BELİRLENEN SANAT DALLARINDA ÜSTÜN YETENEKLİ ADAYLAR</vt:lpstr>
      <vt:lpstr>DİKKAT</vt:lpstr>
      <vt:lpstr>SPOR DALLARINDA ÜSTÜN BAŞARILI ADAYLAR</vt:lpstr>
      <vt:lpstr>SPOR DALLARINDA ÜSTÜN BAŞARILI ADAYLAR</vt:lpstr>
      <vt:lpstr>GEÇİCİ ENGELİ OLAN ADAYLAR</vt:lpstr>
      <vt:lpstr>YOLUNUZ AÇIK OLSUN…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YKS SÜRECİ</dc:title>
  <dc:creator>Windows User</dc:creator>
  <cp:lastModifiedBy>Seckin</cp:lastModifiedBy>
  <cp:revision>101</cp:revision>
  <cp:lastPrinted>2020-02-11T11:01:26Z</cp:lastPrinted>
  <dcterms:created xsi:type="dcterms:W3CDTF">2019-02-12T07:46:25Z</dcterms:created>
  <dcterms:modified xsi:type="dcterms:W3CDTF">2020-12-08T11:31:50Z</dcterms:modified>
</cp:coreProperties>
</file>